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95" r:id="rId2"/>
    <p:sldId id="283" r:id="rId3"/>
    <p:sldId id="296" r:id="rId4"/>
    <p:sldId id="297" r:id="rId5"/>
    <p:sldId id="298" r:id="rId6"/>
    <p:sldId id="299" r:id="rId7"/>
    <p:sldId id="300" r:id="rId8"/>
    <p:sldId id="30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13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9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18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90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74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4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304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37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80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44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182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8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2D446A-5F06-4FB6-90AF-00741C033E90}" type="datetimeFigureOut">
              <a:rPr lang="en-US" smtClean="0"/>
              <a:t>11/17/2023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20457-642A-48CC-AC45-844743C4FB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2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est Mobile Apps to Count Store Traffic for Retail Stores - Dor">
            <a:extLst>
              <a:ext uri="{FF2B5EF4-FFF2-40B4-BE49-F238E27FC236}">
                <a16:creationId xmlns:a16="http://schemas.microsoft.com/office/drawing/2014/main" id="{9DB2F729-D4DF-3002-1EEE-CF832494E8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5" r="6868"/>
          <a:stretch/>
        </p:blipFill>
        <p:spPr bwMode="auto">
          <a:xfrm>
            <a:off x="-1" y="0"/>
            <a:ext cx="9144001" cy="694944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BCE6E2-1EDC-7A05-C6B0-9263E6F6BA59}"/>
              </a:ext>
            </a:extLst>
          </p:cNvPr>
          <p:cNvSpPr/>
          <p:nvPr/>
        </p:nvSpPr>
        <p:spPr>
          <a:xfrm>
            <a:off x="2321168" y="0"/>
            <a:ext cx="717452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0"/>
                <a:solidFill>
                  <a:schemeClr val="bg1"/>
                </a:solidFill>
              </a:rPr>
              <a:t>Mobile Apps Programming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678D28-2CCB-41E4-7697-5B9E59D59B63}"/>
              </a:ext>
            </a:extLst>
          </p:cNvPr>
          <p:cNvSpPr txBox="1"/>
          <p:nvPr/>
        </p:nvSpPr>
        <p:spPr>
          <a:xfrm>
            <a:off x="113108" y="6202303"/>
            <a:ext cx="3502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Lecture 3 – Themes, Color </a:t>
            </a:r>
            <a:r>
              <a:rPr lang="en-US" b="1" dirty="0" err="1">
                <a:solidFill>
                  <a:schemeClr val="bg1"/>
                </a:solidFill>
              </a:rPr>
              <a:t>Palletes</a:t>
            </a:r>
            <a:r>
              <a:rPr lang="en-US" b="1" dirty="0">
                <a:solidFill>
                  <a:schemeClr val="bg1"/>
                </a:solidFill>
              </a:rPr>
              <a:t>, and Text Field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12AD9-1490-C61C-107F-951FE7623AE2}"/>
              </a:ext>
            </a:extLst>
          </p:cNvPr>
          <p:cNvSpPr txBox="1"/>
          <p:nvPr/>
        </p:nvSpPr>
        <p:spPr>
          <a:xfrm>
            <a:off x="113107" y="5802194"/>
            <a:ext cx="1802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 E D Putra, </a:t>
            </a:r>
            <a:r>
              <a:rPr lang="en-US" dirty="0" err="1">
                <a:solidFill>
                  <a:schemeClr val="bg1"/>
                </a:solidFill>
              </a:rPr>
              <a:t>M.Si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4" name="Picture 2" descr="Icono Archivo, tipo, kivy en vscode">
            <a:extLst>
              <a:ext uri="{FF2B5EF4-FFF2-40B4-BE49-F238E27FC236}">
                <a16:creationId xmlns:a16="http://schemas.microsoft.com/office/drawing/2014/main" id="{D9602FF0-C02B-DE0D-448E-B88061837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798" y="874503"/>
            <a:ext cx="984739" cy="98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Python Logo Transparent - myscrappylittlelife">
            <a:extLst>
              <a:ext uri="{FF2B5EF4-FFF2-40B4-BE49-F238E27FC236}">
                <a16:creationId xmlns:a16="http://schemas.microsoft.com/office/drawing/2014/main" id="{189E66E8-973B-8B2F-1D5A-3FD835A0E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49" y="786580"/>
            <a:ext cx="1346100" cy="1496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358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2741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Themes in </a:t>
            </a:r>
            <a:r>
              <a:rPr lang="en-US" sz="3200" b="1" dirty="0" err="1">
                <a:solidFill>
                  <a:schemeClr val="bg1"/>
                </a:solidFill>
              </a:rPr>
              <a:t>Kivy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3EBFB253-121B-026C-C2A0-FB1EF538F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5577" y="969391"/>
            <a:ext cx="3726063" cy="89255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1" i="0" dirty="0">
                <a:solidFill>
                  <a:srgbClr val="0F0F0F"/>
                </a:solidFill>
                <a:effectLst/>
                <a:latin typeface="+mn-lt"/>
              </a:rPr>
              <a:t>`</a:t>
            </a:r>
            <a:r>
              <a:rPr lang="en-US" sz="2000" b="1" i="0" dirty="0" err="1">
                <a:solidFill>
                  <a:srgbClr val="0F0F0F"/>
                </a:solidFill>
                <a:effectLst/>
                <a:latin typeface="+mn-lt"/>
              </a:rPr>
              <a:t>theme_cls.theme_style</a:t>
            </a:r>
            <a:r>
              <a:rPr lang="en-US" sz="2000" b="1" i="0" dirty="0">
                <a:solidFill>
                  <a:srgbClr val="0F0F0F"/>
                </a:solidFill>
                <a:effectLst/>
                <a:latin typeface="+mn-lt"/>
              </a:rPr>
              <a:t>`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is an attribute that belongs to the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MDApp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class and is part of the theming system.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5D10901-98BE-BDF7-6A6E-CED325D412C7}"/>
              </a:ext>
            </a:extLst>
          </p:cNvPr>
          <p:cNvSpPr txBox="1"/>
          <p:nvPr/>
        </p:nvSpPr>
        <p:spPr>
          <a:xfrm>
            <a:off x="4572000" y="3468440"/>
            <a:ext cx="3598856" cy="369332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self.theme_cls.theme_style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= </a:t>
            </a:r>
            <a:r>
              <a:rPr lang="en-US" b="0" i="0" dirty="0">
                <a:solidFill>
                  <a:srgbClr val="00A67D"/>
                </a:solidFill>
                <a:effectLst/>
                <a:latin typeface="Söhne Mono"/>
              </a:rPr>
              <a:t>"Dark"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8612D0-B450-2C08-B1B4-B6F90D9BB29E}"/>
              </a:ext>
            </a:extLst>
          </p:cNvPr>
          <p:cNvSpPr txBox="1"/>
          <p:nvPr/>
        </p:nvSpPr>
        <p:spPr>
          <a:xfrm>
            <a:off x="7047379" y="1421616"/>
            <a:ext cx="209662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Purposes</a:t>
            </a:r>
          </a:p>
          <a:p>
            <a:r>
              <a:rPr lang="en-US" sz="1600" b="0" i="0" dirty="0">
                <a:solidFill>
                  <a:srgbClr val="0F0F0F"/>
                </a:solidFill>
                <a:effectLst/>
              </a:rPr>
              <a:t>used to set the theme style of the application</a:t>
            </a:r>
            <a:endParaRPr lang="en-US" sz="16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11D1239-44AA-C258-E5EF-6BBB895D02F6}"/>
              </a:ext>
            </a:extLst>
          </p:cNvPr>
          <p:cNvCxnSpPr>
            <a:cxnSpLocks/>
            <a:stCxn id="15" idx="3"/>
            <a:endCxn id="7" idx="1"/>
          </p:cNvCxnSpPr>
          <p:nvPr/>
        </p:nvCxnSpPr>
        <p:spPr>
          <a:xfrm>
            <a:off x="6561640" y="1415667"/>
            <a:ext cx="485739" cy="4522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EDDF76A-929A-270A-4E11-883D1311535B}"/>
              </a:ext>
            </a:extLst>
          </p:cNvPr>
          <p:cNvSpPr txBox="1"/>
          <p:nvPr/>
        </p:nvSpPr>
        <p:spPr>
          <a:xfrm>
            <a:off x="4010315" y="2308219"/>
            <a:ext cx="284260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Possible Values</a:t>
            </a:r>
          </a:p>
          <a:p>
            <a:r>
              <a:rPr lang="en-US" sz="1600" b="0" i="0" dirty="0">
                <a:solidFill>
                  <a:srgbClr val="0F0F0F"/>
                </a:solidFill>
                <a:effectLst/>
              </a:rPr>
              <a:t>Common values include "Light," "Dark," "Purple," </a:t>
            </a:r>
            <a:r>
              <a:rPr lang="en-US" sz="1600" b="0" i="0" dirty="0" err="1">
                <a:solidFill>
                  <a:srgbClr val="0F0F0F"/>
                </a:solidFill>
                <a:effectLst/>
              </a:rPr>
              <a:t>etc</a:t>
            </a:r>
            <a:endParaRPr lang="en-US" sz="16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FD685A-BC45-8389-A710-516C2DA33CC4}"/>
              </a:ext>
            </a:extLst>
          </p:cNvPr>
          <p:cNvCxnSpPr>
            <a:cxnSpLocks/>
            <a:stCxn id="15" idx="2"/>
            <a:endCxn id="10" idx="0"/>
          </p:cNvCxnSpPr>
          <p:nvPr/>
        </p:nvCxnSpPr>
        <p:spPr>
          <a:xfrm>
            <a:off x="4698609" y="1861943"/>
            <a:ext cx="733011" cy="4462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2D54128-4D94-6011-B414-8C6CE023A0B9}"/>
              </a:ext>
            </a:extLst>
          </p:cNvPr>
          <p:cNvSpPr txBox="1"/>
          <p:nvPr/>
        </p:nvSpPr>
        <p:spPr>
          <a:xfrm>
            <a:off x="973251" y="2221889"/>
            <a:ext cx="28426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Possible Values</a:t>
            </a:r>
          </a:p>
          <a:p>
            <a:r>
              <a:rPr lang="en-US" sz="1600" b="0" i="0" dirty="0">
                <a:solidFill>
                  <a:srgbClr val="0F0F0F"/>
                </a:solidFill>
                <a:effectLst/>
              </a:rPr>
              <a:t>This attribute is often used in the build method of the </a:t>
            </a:r>
            <a:r>
              <a:rPr lang="en-US" sz="1600" b="1" i="0" dirty="0" err="1">
                <a:solidFill>
                  <a:srgbClr val="0F0F0F"/>
                </a:solidFill>
                <a:effectLst/>
              </a:rPr>
              <a:t>MDApp</a:t>
            </a:r>
            <a:r>
              <a:rPr lang="en-US" sz="1600" b="0" i="0" dirty="0">
                <a:solidFill>
                  <a:srgbClr val="0F0F0F"/>
                </a:solidFill>
                <a:effectLst/>
              </a:rPr>
              <a:t> class, where </a:t>
            </a:r>
            <a:r>
              <a:rPr lang="en-US" sz="1600" dirty="0">
                <a:solidFill>
                  <a:srgbClr val="0F0F0F"/>
                </a:solidFill>
              </a:rPr>
              <a:t>we </a:t>
            </a:r>
            <a:r>
              <a:rPr lang="en-US" sz="1600" b="0" i="0" dirty="0">
                <a:solidFill>
                  <a:srgbClr val="0F0F0F"/>
                </a:solidFill>
                <a:effectLst/>
              </a:rPr>
              <a:t>initialize the apps</a:t>
            </a:r>
            <a:endParaRPr lang="en-US" sz="1600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0B42945-580C-D35F-11DB-21A086A5ABA3}"/>
              </a:ext>
            </a:extLst>
          </p:cNvPr>
          <p:cNvCxnSpPr>
            <a:cxnSpLocks/>
            <a:stCxn id="15" idx="1"/>
            <a:endCxn id="18" idx="0"/>
          </p:cNvCxnSpPr>
          <p:nvPr/>
        </p:nvCxnSpPr>
        <p:spPr>
          <a:xfrm flipH="1">
            <a:off x="2394556" y="1415667"/>
            <a:ext cx="441021" cy="806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D660352D-C52F-2A10-6608-5691C679E31C}"/>
              </a:ext>
            </a:extLst>
          </p:cNvPr>
          <p:cNvSpPr txBox="1"/>
          <p:nvPr/>
        </p:nvSpPr>
        <p:spPr>
          <a:xfrm>
            <a:off x="63714" y="4240900"/>
            <a:ext cx="4023360" cy="286232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kivy.lang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Builder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class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MyApp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def build(self):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xxxxxxxxxxx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return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Builder.load_file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('main6.kv')</a:t>
            </a: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if __name__ == '__main__':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MyApp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().run()</a:t>
            </a:r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46BBE24-66D0-EC72-909C-F70E80DD522C}"/>
              </a:ext>
            </a:extLst>
          </p:cNvPr>
          <p:cNvSpPr txBox="1"/>
          <p:nvPr/>
        </p:nvSpPr>
        <p:spPr>
          <a:xfrm>
            <a:off x="4797497" y="4240900"/>
            <a:ext cx="4023360" cy="147732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MDFloatLayout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MDFlatButton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text: "Press me"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pos_hint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{"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.5, 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center_y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.5}</a:t>
            </a:r>
            <a:endParaRPr 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5AD26D5-946B-70C0-5509-5FC3ADFDEBBD}"/>
              </a:ext>
            </a:extLst>
          </p:cNvPr>
          <p:cNvSpPr txBox="1"/>
          <p:nvPr/>
        </p:nvSpPr>
        <p:spPr>
          <a:xfrm>
            <a:off x="1192914" y="3837772"/>
            <a:ext cx="1066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main1.py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C2DD6CD-C887-C355-C62E-A69360ACFFE8}"/>
              </a:ext>
            </a:extLst>
          </p:cNvPr>
          <p:cNvSpPr txBox="1"/>
          <p:nvPr/>
        </p:nvSpPr>
        <p:spPr>
          <a:xfrm>
            <a:off x="6458229" y="3871191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main1.kv</a:t>
            </a:r>
          </a:p>
        </p:txBody>
      </p: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DC1ECE2D-C6B0-4615-6B15-AC83B9B04EF1}"/>
              </a:ext>
            </a:extLst>
          </p:cNvPr>
          <p:cNvCxnSpPr>
            <a:cxnSpLocks/>
          </p:cNvCxnSpPr>
          <p:nvPr/>
        </p:nvCxnSpPr>
        <p:spPr>
          <a:xfrm rot="10800000" flipV="1">
            <a:off x="1726297" y="3728595"/>
            <a:ext cx="2845703" cy="2065122"/>
          </a:xfrm>
          <a:prstGeom prst="bentConnector3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8628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1590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Themes &amp; Color </a:t>
            </a:r>
            <a:r>
              <a:rPr lang="en-US" sz="3200" b="1" dirty="0" err="1">
                <a:solidFill>
                  <a:schemeClr val="bg1"/>
                </a:solidFill>
              </a:rPr>
              <a:t>Palletes</a:t>
            </a:r>
            <a:r>
              <a:rPr lang="en-US" sz="3200" b="1" dirty="0">
                <a:solidFill>
                  <a:schemeClr val="bg1"/>
                </a:solidFill>
              </a:rPr>
              <a:t>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E1E71A-063F-AE3D-28FF-3D56AF1AA0DD}"/>
              </a:ext>
            </a:extLst>
          </p:cNvPr>
          <p:cNvSpPr txBox="1"/>
          <p:nvPr/>
        </p:nvSpPr>
        <p:spPr>
          <a:xfrm>
            <a:off x="268223" y="2661949"/>
            <a:ext cx="4023360" cy="3139321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kivy.lang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Builder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class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MyApp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def build(self):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self.theme_cls.theme_style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= "Dark"  # Set the theme to Dark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return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Builder.load_file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('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bkg.kv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')</a:t>
            </a: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if __name__ == '__main__':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MyApp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().run()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572197-76AA-0FBE-6721-C2678DC7C21B}"/>
              </a:ext>
            </a:extLst>
          </p:cNvPr>
          <p:cNvSpPr txBox="1"/>
          <p:nvPr/>
        </p:nvSpPr>
        <p:spPr>
          <a:xfrm>
            <a:off x="1397423" y="2258821"/>
            <a:ext cx="1053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main2.py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ACFA25-D6D0-0F7C-E849-954DA80700D6}"/>
              </a:ext>
            </a:extLst>
          </p:cNvPr>
          <p:cNvSpPr txBox="1"/>
          <p:nvPr/>
        </p:nvSpPr>
        <p:spPr>
          <a:xfrm>
            <a:off x="4852417" y="2690336"/>
            <a:ext cx="4023360" cy="3416320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MDFloatLayout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canvas.before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Color: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rgba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0.2, 0.2, 0.2, 1 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Rectangle: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    pos: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self.pos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    size: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self.size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MDFlatButton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text: "Press me"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pos_hint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{"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.5, 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center_y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": .5}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374317-8505-8AEE-C39B-E100EFBEF326}"/>
              </a:ext>
            </a:extLst>
          </p:cNvPr>
          <p:cNvSpPr txBox="1"/>
          <p:nvPr/>
        </p:nvSpPr>
        <p:spPr>
          <a:xfrm>
            <a:off x="6513149" y="2320627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bkg.kv</a:t>
            </a:r>
            <a:endParaRPr lang="en-US" dirty="0"/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4C9F977F-6AF7-DBF6-14C8-C1681D2CA9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1293" y="893403"/>
            <a:ext cx="6583679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By adding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`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canvas.before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`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instruction to the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MDFloatLayout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. This allows us to set the background color by defining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Color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+mn-lt"/>
              </a:rPr>
              <a:t> instruction with the desired RGBA values.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</a:rPr>
              <a:t>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50566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1590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Themes &amp; Color </a:t>
            </a:r>
            <a:r>
              <a:rPr lang="en-US" sz="3200" b="1" dirty="0" err="1">
                <a:solidFill>
                  <a:schemeClr val="bg1"/>
                </a:solidFill>
              </a:rPr>
              <a:t>Palletes</a:t>
            </a:r>
            <a:r>
              <a:rPr lang="en-US" sz="3200" b="1" dirty="0">
                <a:solidFill>
                  <a:schemeClr val="bg1"/>
                </a:solidFill>
              </a:rPr>
              <a:t>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E1E71A-063F-AE3D-28FF-3D56AF1AA0DD}"/>
              </a:ext>
            </a:extLst>
          </p:cNvPr>
          <p:cNvSpPr txBox="1"/>
          <p:nvPr/>
        </p:nvSpPr>
        <p:spPr>
          <a:xfrm>
            <a:off x="68685" y="2589744"/>
            <a:ext cx="4953482" cy="3877985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7030A0"/>
                </a:solidFill>
                <a:effectLst/>
              </a:rPr>
              <a:t>from </a:t>
            </a:r>
            <a:r>
              <a:rPr lang="en-US" sz="1600" b="0" i="0" dirty="0" err="1">
                <a:solidFill>
                  <a:srgbClr val="7030A0"/>
                </a:solidFill>
                <a:effectLst/>
              </a:rPr>
              <a:t>kivy.lang</a:t>
            </a:r>
            <a:r>
              <a:rPr lang="en-US" sz="1600" b="0" i="0" dirty="0">
                <a:solidFill>
                  <a:srgbClr val="7030A0"/>
                </a:solidFill>
                <a:effectLst/>
              </a:rPr>
              <a:t> import Builder </a:t>
            </a:r>
          </a:p>
          <a:p>
            <a:r>
              <a:rPr lang="en-US" sz="1600" b="0" i="0" dirty="0">
                <a:solidFill>
                  <a:srgbClr val="7030A0"/>
                </a:solidFill>
                <a:effectLst/>
              </a:rPr>
              <a:t>from </a:t>
            </a:r>
            <a:r>
              <a:rPr lang="en-US" sz="1600" b="0" i="0" dirty="0" err="1">
                <a:solidFill>
                  <a:srgbClr val="7030A0"/>
                </a:solidFill>
                <a:effectLst/>
              </a:rPr>
              <a:t>kivymd.app</a:t>
            </a:r>
            <a:r>
              <a:rPr lang="en-US" sz="1600" b="0" i="0" dirty="0">
                <a:solidFill>
                  <a:srgbClr val="7030A0"/>
                </a:solidFill>
                <a:effectLst/>
              </a:rPr>
              <a:t> import </a:t>
            </a:r>
            <a:r>
              <a:rPr lang="en-US" sz="1600" b="0" i="0" dirty="0" err="1">
                <a:solidFill>
                  <a:srgbClr val="7030A0"/>
                </a:solidFill>
                <a:effectLst/>
              </a:rPr>
              <a:t>MDApp</a:t>
            </a:r>
            <a:endParaRPr lang="en-US" sz="1600" b="0" i="0" dirty="0">
              <a:solidFill>
                <a:srgbClr val="7030A0"/>
              </a:solidFill>
              <a:effectLst/>
            </a:endParaRPr>
          </a:p>
          <a:p>
            <a:endParaRPr lang="en-US" sz="1600" dirty="0">
              <a:solidFill>
                <a:srgbClr val="7030A0"/>
              </a:solidFill>
            </a:endParaRPr>
          </a:p>
          <a:p>
            <a:r>
              <a:rPr lang="en-US" sz="1600" dirty="0">
                <a:solidFill>
                  <a:srgbClr val="7030A0"/>
                </a:solidFill>
              </a:rPr>
              <a:t>class Example(</a:t>
            </a:r>
            <a:r>
              <a:rPr lang="en-US" sz="1600" dirty="0" err="1">
                <a:solidFill>
                  <a:srgbClr val="7030A0"/>
                </a:solidFill>
              </a:rPr>
              <a:t>MDApp</a:t>
            </a:r>
            <a:r>
              <a:rPr lang="en-US" sz="1600" dirty="0">
                <a:solidFill>
                  <a:srgbClr val="7030A0"/>
                </a:solidFill>
              </a:rPr>
              <a:t>):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def build(self):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self.theme_cls.theme_style_switch_animation</a:t>
            </a:r>
            <a:r>
              <a:rPr lang="en-US" sz="1600" dirty="0">
                <a:solidFill>
                  <a:srgbClr val="7030A0"/>
                </a:solidFill>
              </a:rPr>
              <a:t> = True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self.theme_cls.theme_style</a:t>
            </a:r>
            <a:r>
              <a:rPr lang="en-US" sz="1600" dirty="0">
                <a:solidFill>
                  <a:srgbClr val="7030A0"/>
                </a:solidFill>
              </a:rPr>
              <a:t> = "Dark"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self.theme_cls.primary_palette</a:t>
            </a:r>
            <a:r>
              <a:rPr lang="en-US" sz="1600" dirty="0">
                <a:solidFill>
                  <a:srgbClr val="7030A0"/>
                </a:solidFill>
              </a:rPr>
              <a:t> = "Orange"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return </a:t>
            </a:r>
            <a:r>
              <a:rPr lang="en-US" sz="1600" dirty="0" err="1">
                <a:solidFill>
                  <a:srgbClr val="7030A0"/>
                </a:solidFill>
              </a:rPr>
              <a:t>Builder.load_string</a:t>
            </a:r>
            <a:r>
              <a:rPr lang="en-US" sz="1600" dirty="0">
                <a:solidFill>
                  <a:srgbClr val="7030A0"/>
                </a:solidFill>
              </a:rPr>
              <a:t>(KV)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def </a:t>
            </a:r>
            <a:r>
              <a:rPr lang="en-US" sz="1600" dirty="0" err="1">
                <a:solidFill>
                  <a:srgbClr val="7030A0"/>
                </a:solidFill>
              </a:rPr>
              <a:t>switch_theme_style</a:t>
            </a:r>
            <a:r>
              <a:rPr lang="en-US" sz="1600" dirty="0">
                <a:solidFill>
                  <a:srgbClr val="7030A0"/>
                </a:solidFill>
              </a:rPr>
              <a:t>(self):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self.theme_cls.primary_palette</a:t>
            </a:r>
            <a:r>
              <a:rPr lang="en-US" sz="1600" dirty="0">
                <a:solidFill>
                  <a:srgbClr val="7030A0"/>
                </a:solidFill>
              </a:rPr>
              <a:t> = ("Orange" if </a:t>
            </a:r>
            <a:r>
              <a:rPr lang="en-US" sz="1600" dirty="0" err="1">
                <a:solidFill>
                  <a:srgbClr val="7030A0"/>
                </a:solidFill>
              </a:rPr>
              <a:t>self.theme_cls.primary_palette</a:t>
            </a:r>
            <a:r>
              <a:rPr lang="en-US" sz="1600" dirty="0">
                <a:solidFill>
                  <a:srgbClr val="7030A0"/>
                </a:solidFill>
              </a:rPr>
              <a:t> == "Red" else "Red")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self.theme_cls.theme_style</a:t>
            </a:r>
            <a:r>
              <a:rPr lang="en-US" sz="1600" dirty="0">
                <a:solidFill>
                  <a:srgbClr val="7030A0"/>
                </a:solidFill>
              </a:rPr>
              <a:t> = ("Dark" if </a:t>
            </a:r>
            <a:r>
              <a:rPr lang="en-US" sz="1600" dirty="0" err="1">
                <a:solidFill>
                  <a:srgbClr val="7030A0"/>
                </a:solidFill>
              </a:rPr>
              <a:t>self.theme_cls.theme_style</a:t>
            </a:r>
            <a:r>
              <a:rPr lang="en-US" sz="1600" dirty="0">
                <a:solidFill>
                  <a:srgbClr val="7030A0"/>
                </a:solidFill>
              </a:rPr>
              <a:t> == "Light" else "Light")</a:t>
            </a:r>
          </a:p>
          <a:p>
            <a:r>
              <a:rPr lang="en-US" sz="1600" dirty="0">
                <a:solidFill>
                  <a:srgbClr val="7030A0"/>
                </a:solidFill>
              </a:rPr>
              <a:t>Example().run()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572197-76AA-0FBE-6721-C2678DC7C21B}"/>
              </a:ext>
            </a:extLst>
          </p:cNvPr>
          <p:cNvSpPr txBox="1"/>
          <p:nvPr/>
        </p:nvSpPr>
        <p:spPr>
          <a:xfrm>
            <a:off x="1397423" y="2258821"/>
            <a:ext cx="1053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main3.py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ACFA25-D6D0-0F7C-E849-954DA80700D6}"/>
              </a:ext>
            </a:extLst>
          </p:cNvPr>
          <p:cNvSpPr txBox="1"/>
          <p:nvPr/>
        </p:nvSpPr>
        <p:spPr>
          <a:xfrm>
            <a:off x="5613606" y="1301144"/>
            <a:ext cx="3461709" cy="5262979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7030A0"/>
                </a:solidFill>
              </a:rPr>
              <a:t>MDScreen</a:t>
            </a:r>
            <a:r>
              <a:rPr lang="en-US" sz="1600" dirty="0">
                <a:solidFill>
                  <a:srgbClr val="7030A0"/>
                </a:solidFill>
              </a:rPr>
              <a:t>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</a:t>
            </a:r>
            <a:r>
              <a:rPr lang="en-US" sz="1600" dirty="0" err="1">
                <a:solidFill>
                  <a:srgbClr val="7030A0"/>
                </a:solidFill>
              </a:rPr>
              <a:t>MDCard</a:t>
            </a:r>
            <a:r>
              <a:rPr lang="en-US" sz="1600" dirty="0">
                <a:solidFill>
                  <a:srgbClr val="7030A0"/>
                </a:solidFill>
              </a:rPr>
              <a:t>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orientation: "vertical"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padding: 0, 0, 0 , "36dp"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size_hint</a:t>
            </a:r>
            <a:r>
              <a:rPr lang="en-US" sz="1600" dirty="0">
                <a:solidFill>
                  <a:srgbClr val="7030A0"/>
                </a:solidFill>
              </a:rPr>
              <a:t>: .5, .5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pos_hint</a:t>
            </a:r>
            <a:r>
              <a:rPr lang="en-US" sz="1600" dirty="0">
                <a:solidFill>
                  <a:srgbClr val="7030A0"/>
                </a:solidFill>
              </a:rPr>
              <a:t>: {"</a:t>
            </a:r>
            <a:r>
              <a:rPr lang="en-US" sz="1600" dirty="0" err="1">
                <a:solidFill>
                  <a:srgbClr val="7030A0"/>
                </a:solidFill>
              </a:rPr>
              <a:t>center_x</a:t>
            </a:r>
            <a:r>
              <a:rPr lang="en-US" sz="1600" dirty="0">
                <a:solidFill>
                  <a:srgbClr val="7030A0"/>
                </a:solidFill>
              </a:rPr>
              <a:t>": .5, "</a:t>
            </a:r>
            <a:r>
              <a:rPr lang="en-US" sz="1600" dirty="0" err="1">
                <a:solidFill>
                  <a:srgbClr val="7030A0"/>
                </a:solidFill>
              </a:rPr>
              <a:t>center_y</a:t>
            </a:r>
            <a:r>
              <a:rPr lang="en-US" sz="1600" dirty="0">
                <a:solidFill>
                  <a:srgbClr val="7030A0"/>
                </a:solidFill>
              </a:rPr>
              <a:t>": .5}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elevation: 2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shadow_offset</a:t>
            </a:r>
            <a:r>
              <a:rPr lang="en-US" sz="1600" dirty="0">
                <a:solidFill>
                  <a:srgbClr val="7030A0"/>
                </a:solidFill>
              </a:rPr>
              <a:t>: 0, -2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MDLabel</a:t>
            </a:r>
            <a:r>
              <a:rPr lang="en-US" sz="1600" dirty="0">
                <a:solidFill>
                  <a:srgbClr val="7030A0"/>
                </a:solidFill>
              </a:rPr>
              <a:t>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text: "Theme style - {}".format(</a:t>
            </a:r>
            <a:r>
              <a:rPr lang="en-US" sz="1600" dirty="0" err="1">
                <a:solidFill>
                  <a:srgbClr val="7030A0"/>
                </a:solidFill>
              </a:rPr>
              <a:t>app.theme_cls.theme_style</a:t>
            </a:r>
            <a:r>
              <a:rPr lang="en-US" sz="1600" dirty="0">
                <a:solidFill>
                  <a:srgbClr val="7030A0"/>
                </a:solidFill>
              </a:rPr>
              <a:t>)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</a:t>
            </a:r>
            <a:r>
              <a:rPr lang="en-US" sz="1600" dirty="0" err="1">
                <a:solidFill>
                  <a:srgbClr val="7030A0"/>
                </a:solidFill>
              </a:rPr>
              <a:t>halign</a:t>
            </a:r>
            <a:r>
              <a:rPr lang="en-US" sz="1600" dirty="0">
                <a:solidFill>
                  <a:srgbClr val="7030A0"/>
                </a:solidFill>
              </a:rPr>
              <a:t>: "center"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</a:t>
            </a:r>
            <a:r>
              <a:rPr lang="en-US" sz="1600" dirty="0" err="1">
                <a:solidFill>
                  <a:srgbClr val="7030A0"/>
                </a:solidFill>
              </a:rPr>
              <a:t>valign</a:t>
            </a:r>
            <a:r>
              <a:rPr lang="en-US" sz="1600" dirty="0">
                <a:solidFill>
                  <a:srgbClr val="7030A0"/>
                </a:solidFill>
              </a:rPr>
              <a:t>: "center"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bold: True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</a:t>
            </a:r>
            <a:r>
              <a:rPr lang="en-US" sz="1600" dirty="0" err="1">
                <a:solidFill>
                  <a:srgbClr val="7030A0"/>
                </a:solidFill>
              </a:rPr>
              <a:t>font_style</a:t>
            </a:r>
            <a:r>
              <a:rPr lang="en-US" sz="1600" dirty="0">
                <a:solidFill>
                  <a:srgbClr val="7030A0"/>
                </a:solidFill>
              </a:rPr>
              <a:t>: "H5"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</a:t>
            </a:r>
            <a:r>
              <a:rPr lang="en-US" sz="1600" dirty="0" err="1">
                <a:solidFill>
                  <a:srgbClr val="7030A0"/>
                </a:solidFill>
              </a:rPr>
              <a:t>MDRaisedButton</a:t>
            </a:r>
            <a:r>
              <a:rPr lang="en-US" sz="1600" dirty="0">
                <a:solidFill>
                  <a:srgbClr val="7030A0"/>
                </a:solidFill>
              </a:rPr>
              <a:t>: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text: "Set theme"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</a:t>
            </a:r>
            <a:r>
              <a:rPr lang="en-US" sz="1600" dirty="0" err="1">
                <a:solidFill>
                  <a:srgbClr val="7030A0"/>
                </a:solidFill>
              </a:rPr>
              <a:t>on_release</a:t>
            </a:r>
            <a:r>
              <a:rPr lang="en-US" sz="1600" dirty="0">
                <a:solidFill>
                  <a:srgbClr val="7030A0"/>
                </a:solidFill>
              </a:rPr>
              <a:t>: </a:t>
            </a:r>
            <a:r>
              <a:rPr lang="en-US" sz="1600" dirty="0" err="1">
                <a:solidFill>
                  <a:srgbClr val="7030A0"/>
                </a:solidFill>
              </a:rPr>
              <a:t>app.switch_theme_style</a:t>
            </a:r>
            <a:r>
              <a:rPr lang="en-US" sz="1600" dirty="0">
                <a:solidFill>
                  <a:srgbClr val="7030A0"/>
                </a:solidFill>
              </a:rPr>
              <a:t>()</a:t>
            </a:r>
          </a:p>
          <a:p>
            <a:r>
              <a:rPr lang="en-US" sz="1600" dirty="0">
                <a:solidFill>
                  <a:srgbClr val="7030A0"/>
                </a:solidFill>
              </a:rPr>
              <a:t>            </a:t>
            </a:r>
            <a:r>
              <a:rPr lang="en-US" sz="1600" dirty="0" err="1">
                <a:solidFill>
                  <a:srgbClr val="7030A0"/>
                </a:solidFill>
              </a:rPr>
              <a:t>pos_hint</a:t>
            </a:r>
            <a:r>
              <a:rPr lang="en-US" sz="1600" dirty="0">
                <a:solidFill>
                  <a:srgbClr val="7030A0"/>
                </a:solidFill>
              </a:rPr>
              <a:t>: {"</a:t>
            </a:r>
            <a:r>
              <a:rPr lang="en-US" sz="1600" dirty="0" err="1">
                <a:solidFill>
                  <a:srgbClr val="7030A0"/>
                </a:solidFill>
              </a:rPr>
              <a:t>center_x</a:t>
            </a:r>
            <a:r>
              <a:rPr lang="en-US" sz="1600" dirty="0">
                <a:solidFill>
                  <a:srgbClr val="7030A0"/>
                </a:solidFill>
              </a:rPr>
              <a:t>": .5}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374317-8505-8AEE-C39B-E100EFBEF326}"/>
              </a:ext>
            </a:extLst>
          </p:cNvPr>
          <p:cNvSpPr txBox="1"/>
          <p:nvPr/>
        </p:nvSpPr>
        <p:spPr>
          <a:xfrm>
            <a:off x="5664779" y="900151"/>
            <a:ext cx="1037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main3.kv</a:t>
            </a: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4C9F977F-6AF7-DBF6-14C8-C1681D2CA9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1293" y="1214224"/>
            <a:ext cx="2684489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-apple-system"/>
              </a:rPr>
              <a:t>Animate app colors when switching app color scheme (‘Dark/light’).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7E0B2F-F1F0-59AA-147F-F29F6D3A5FC0}"/>
              </a:ext>
            </a:extLst>
          </p:cNvPr>
          <p:cNvSpPr txBox="1"/>
          <p:nvPr/>
        </p:nvSpPr>
        <p:spPr>
          <a:xfrm>
            <a:off x="2051293" y="931812"/>
            <a:ext cx="34617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 err="1">
                <a:solidFill>
                  <a:srgbClr val="B30000"/>
                </a:solidFill>
                <a:effectLst/>
                <a:latin typeface="SFMono-Regular"/>
              </a:rPr>
              <a:t>theme_style_switch_animation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903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1590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Themes &amp; Color </a:t>
            </a:r>
            <a:r>
              <a:rPr lang="en-US" sz="3200" b="1" dirty="0" err="1">
                <a:solidFill>
                  <a:schemeClr val="bg1"/>
                </a:solidFill>
              </a:rPr>
              <a:t>Palletes</a:t>
            </a:r>
            <a:r>
              <a:rPr lang="en-US" sz="3200" b="1" dirty="0">
                <a:solidFill>
                  <a:schemeClr val="bg1"/>
                </a:solidFill>
              </a:rPr>
              <a:t>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E1E71A-063F-AE3D-28FF-3D56AF1AA0DD}"/>
              </a:ext>
            </a:extLst>
          </p:cNvPr>
          <p:cNvSpPr txBox="1"/>
          <p:nvPr/>
        </p:nvSpPr>
        <p:spPr>
          <a:xfrm>
            <a:off x="3360525" y="1661412"/>
            <a:ext cx="3349764" cy="338554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7030A0"/>
                </a:solidFill>
                <a:effectLst/>
              </a:rPr>
              <a:t>Changes the code so that you get this</a:t>
            </a:r>
            <a:endParaRPr lang="en-US" sz="1600" dirty="0">
              <a:solidFill>
                <a:srgbClr val="7030A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DBD52E1-8D67-D394-C74D-21241A38E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6982" y="2246450"/>
            <a:ext cx="2402498" cy="443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95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61590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Themes &amp; Color </a:t>
            </a:r>
            <a:r>
              <a:rPr lang="en-US" sz="3200" b="1" dirty="0" err="1">
                <a:solidFill>
                  <a:schemeClr val="bg1"/>
                </a:solidFill>
              </a:rPr>
              <a:t>Palletes</a:t>
            </a:r>
            <a:r>
              <a:rPr lang="en-US" sz="3200" b="1" dirty="0">
                <a:solidFill>
                  <a:schemeClr val="bg1"/>
                </a:solidFill>
              </a:rPr>
              <a:t>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E2BDE0F2-724D-32EA-3828-68DDFC02E4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6018" y="968419"/>
            <a:ext cx="5785819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use 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Image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widget in the KV language to display an image as the background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52BA3D-9318-5D80-4537-90FE4BC9AC78}"/>
              </a:ext>
            </a:extLst>
          </p:cNvPr>
          <p:cNvSpPr txBox="1"/>
          <p:nvPr/>
        </p:nvSpPr>
        <p:spPr>
          <a:xfrm>
            <a:off x="1823988" y="2529898"/>
            <a:ext cx="3945988" cy="120032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Image: </a:t>
            </a:r>
          </a:p>
          <a:p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         source: 'path/to/your/image.jpg’ </a:t>
            </a:r>
          </a:p>
          <a:p>
            <a:r>
              <a:rPr lang="en-US" dirty="0">
                <a:solidFill>
                  <a:srgbClr val="FFFFFF"/>
                </a:solidFill>
                <a:latin typeface="Söhne Mono"/>
              </a:rPr>
              <a:t>	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allow_stretch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: True </a:t>
            </a:r>
          </a:p>
          <a:p>
            <a:r>
              <a:rPr lang="en-US" dirty="0">
                <a:solidFill>
                  <a:srgbClr val="FFFFFF"/>
                </a:solidFill>
                <a:latin typeface="Söhne Mono"/>
              </a:rPr>
              <a:t>	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Söhne Mono"/>
              </a:rPr>
              <a:t>keep_ratio</a:t>
            </a:r>
            <a:r>
              <a:rPr lang="en-US" b="0" i="0" dirty="0">
                <a:solidFill>
                  <a:srgbClr val="FFFFFF"/>
                </a:solidFill>
                <a:effectLst/>
                <a:latin typeface="Söhne Mono"/>
              </a:rPr>
              <a:t>: False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9B3075-2D3D-2E9E-539E-7BC97B724F88}"/>
              </a:ext>
            </a:extLst>
          </p:cNvPr>
          <p:cNvSpPr txBox="1"/>
          <p:nvPr/>
        </p:nvSpPr>
        <p:spPr>
          <a:xfrm>
            <a:off x="6794696" y="2206732"/>
            <a:ext cx="2349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Place it inside the `</a:t>
            </a:r>
            <a:r>
              <a:rPr lang="en-US" dirty="0" err="1"/>
              <a:t>MDFloatLayout</a:t>
            </a:r>
            <a:r>
              <a:rPr lang="en-US" dirty="0"/>
              <a:t>`</a:t>
            </a: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F9D95671-F9C0-5448-06C1-224AF84FF071}"/>
              </a:ext>
            </a:extLst>
          </p:cNvPr>
          <p:cNvCxnSpPr>
            <a:cxnSpLocks/>
          </p:cNvCxnSpPr>
          <p:nvPr/>
        </p:nvCxnSpPr>
        <p:spPr>
          <a:xfrm flipV="1">
            <a:off x="5769976" y="2529897"/>
            <a:ext cx="1106535" cy="58338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2">
            <a:extLst>
              <a:ext uri="{FF2B5EF4-FFF2-40B4-BE49-F238E27FC236}">
                <a16:creationId xmlns:a16="http://schemas.microsoft.com/office/drawing/2014/main" id="{E8980E5B-1350-5649-988E-12B8C9C26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989" y="4162058"/>
            <a:ext cx="657852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Setting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keep_ratio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to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True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will maintain the original aspect ratio of the image while allowing it to stretch or shrink within the available space.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513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635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Text Field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BF6217FD-0F7D-878E-AC6A-5935FC870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7255" y="826343"/>
            <a:ext cx="6578522" cy="8002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In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KivyMD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, the 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0F0F0F"/>
                </a:solidFill>
                <a:effectLst/>
                <a:latin typeface="Söhne Mono"/>
              </a:rPr>
              <a:t>MDTextField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 widget is used to create text input fields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1BBC55-EFDF-6141-AA48-EA82E50781DC}"/>
              </a:ext>
            </a:extLst>
          </p:cNvPr>
          <p:cNvSpPr txBox="1"/>
          <p:nvPr/>
        </p:nvSpPr>
        <p:spPr>
          <a:xfrm>
            <a:off x="268223" y="2661949"/>
            <a:ext cx="4023360" cy="3139321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kivymd.uix.screen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Screen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kivy.lang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Builder</a:t>
            </a: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class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DemoApp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def build(self):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self.theme_cls.primary_palette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= "Green"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return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Builder.load_file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('main5.kv')</a:t>
            </a: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DemoApp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().run()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B99D1D-F215-79F8-6CF4-369B2128D3C1}"/>
              </a:ext>
            </a:extLst>
          </p:cNvPr>
          <p:cNvSpPr txBox="1"/>
          <p:nvPr/>
        </p:nvSpPr>
        <p:spPr>
          <a:xfrm>
            <a:off x="1397423" y="2258821"/>
            <a:ext cx="1053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main5.py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BC4F6A-17A3-405B-8F2C-D857B53F4DD5}"/>
              </a:ext>
            </a:extLst>
          </p:cNvPr>
          <p:cNvSpPr txBox="1"/>
          <p:nvPr/>
        </p:nvSpPr>
        <p:spPr>
          <a:xfrm>
            <a:off x="4852417" y="2690336"/>
            <a:ext cx="4023360" cy="2031325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Screen: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MDTextField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hint_text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"Enter username"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pos_hint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{'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': 0.5, '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center_y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': 0.5}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size_hint_x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None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width: 200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F6B2D3-5E4D-3323-4F53-84088966CD24}"/>
              </a:ext>
            </a:extLst>
          </p:cNvPr>
          <p:cNvSpPr txBox="1"/>
          <p:nvPr/>
        </p:nvSpPr>
        <p:spPr>
          <a:xfrm>
            <a:off x="6513149" y="2320627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mai5.kv</a:t>
            </a:r>
          </a:p>
        </p:txBody>
      </p:sp>
    </p:spTree>
    <p:extLst>
      <p:ext uri="{BB962C8B-B14F-4D97-AF65-F5344CB8AC3E}">
        <p14:creationId xmlns:p14="http://schemas.microsoft.com/office/powerpoint/2010/main" val="2672469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41BBC55-EFDF-6141-AA48-EA82E50781DC}"/>
              </a:ext>
            </a:extLst>
          </p:cNvPr>
          <p:cNvSpPr txBox="1"/>
          <p:nvPr/>
        </p:nvSpPr>
        <p:spPr>
          <a:xfrm>
            <a:off x="42011" y="2752520"/>
            <a:ext cx="6244927" cy="3693319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kivymd.uix.screen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Screen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import helpers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from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kivy.lang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import Builder</a:t>
            </a:r>
          </a:p>
          <a:p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class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DemoApp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def build(self):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self.theme_cls.primary_palette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="Green"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screen = Screen()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username =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Builder.load_string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helpers.username_input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)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screen.add_widget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(username)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    return screen</a:t>
            </a:r>
          </a:p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DemoApp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().run()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9937E4-98B9-2A6A-DE93-B355542A5E3A}"/>
              </a:ext>
            </a:extLst>
          </p:cNvPr>
          <p:cNvSpPr/>
          <p:nvPr/>
        </p:nvSpPr>
        <p:spPr>
          <a:xfrm>
            <a:off x="4754880" y="2752520"/>
            <a:ext cx="1532058" cy="2107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A4D418F-A9F5-90F7-D0AE-072A5E31BB39}"/>
              </a:ext>
            </a:extLst>
          </p:cNvPr>
          <p:cNvSpPr/>
          <p:nvPr/>
        </p:nvSpPr>
        <p:spPr>
          <a:xfrm>
            <a:off x="0" y="112542"/>
            <a:ext cx="9144000" cy="7033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60C68-65DD-E846-8E49-4224169FBF1A}"/>
              </a:ext>
            </a:extLst>
          </p:cNvPr>
          <p:cNvSpPr txBox="1"/>
          <p:nvPr/>
        </p:nvSpPr>
        <p:spPr>
          <a:xfrm>
            <a:off x="717453" y="171846"/>
            <a:ext cx="3635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Text Field in </a:t>
            </a:r>
            <a:r>
              <a:rPr lang="en-US" sz="3200" b="1" dirty="0" err="1">
                <a:solidFill>
                  <a:schemeClr val="bg1"/>
                </a:solidFill>
              </a:rPr>
              <a:t>KivyMD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77A59-42CD-9E61-EF8E-85DA539047E1}"/>
              </a:ext>
            </a:extLst>
          </p:cNvPr>
          <p:cNvSpPr/>
          <p:nvPr/>
        </p:nvSpPr>
        <p:spPr>
          <a:xfrm>
            <a:off x="548640" y="112542"/>
            <a:ext cx="36576" cy="1209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0" descr="Kivy 2.1.0 on PyPI - Libraries.io">
            <a:extLst>
              <a:ext uri="{FF2B5EF4-FFF2-40B4-BE49-F238E27FC236}">
                <a16:creationId xmlns:a16="http://schemas.microsoft.com/office/drawing/2014/main" id="{C1A76EFB-96FD-80F7-C6EF-EAA946D5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3" y="1064004"/>
            <a:ext cx="1194817" cy="1194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BF6217FD-0F7D-878E-AC6A-5935FC870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7255" y="995620"/>
            <a:ext cx="657852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Working with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rgbClr val="0F0F0F"/>
                </a:solidFill>
                <a:effectLst/>
                <a:latin typeface="Söhne"/>
              </a:rPr>
              <a:t>`helpers`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B99D1D-F215-79F8-6CF4-369B2128D3C1}"/>
              </a:ext>
            </a:extLst>
          </p:cNvPr>
          <p:cNvSpPr txBox="1"/>
          <p:nvPr/>
        </p:nvSpPr>
        <p:spPr>
          <a:xfrm>
            <a:off x="1397423" y="2258821"/>
            <a:ext cx="1053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main6.py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BC4F6A-17A3-405B-8F2C-D857B53F4DD5}"/>
              </a:ext>
            </a:extLst>
          </p:cNvPr>
          <p:cNvSpPr txBox="1"/>
          <p:nvPr/>
        </p:nvSpPr>
        <p:spPr>
          <a:xfrm>
            <a:off x="4754880" y="1443841"/>
            <a:ext cx="4347109" cy="3416320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username_input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= """</a:t>
            </a:r>
          </a:p>
          <a:p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MDTextField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hint_text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"Enter username"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helper_text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"or click on forgot username"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helper_text_mode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"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on_focus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icon_right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"android"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icon_right_color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app.theme_cls.primary_color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pos_hint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:{'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center_x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': 0.5, '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center_y</a:t>
            </a:r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': 0.5}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</a:t>
            </a:r>
            <a:r>
              <a:rPr lang="en-US" b="0" i="0" dirty="0" err="1">
                <a:solidFill>
                  <a:srgbClr val="7030A0"/>
                </a:solidFill>
                <a:effectLst/>
                <a:latin typeface="Söhne Mono"/>
              </a:rPr>
              <a:t>size_hint_x:None</a:t>
            </a:r>
            <a:endParaRPr lang="en-US" b="0" i="0" dirty="0">
              <a:solidFill>
                <a:srgbClr val="7030A0"/>
              </a:solidFill>
              <a:effectLst/>
              <a:latin typeface="Söhne Mono"/>
            </a:endParaRP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    width:300</a:t>
            </a:r>
          </a:p>
          <a:p>
            <a:r>
              <a:rPr lang="en-US" b="0" i="0" dirty="0">
                <a:solidFill>
                  <a:srgbClr val="7030A0"/>
                </a:solidFill>
                <a:effectLst/>
                <a:latin typeface="Söhne Mono"/>
              </a:rPr>
              <a:t>"""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F6B2D3-5E4D-3323-4F53-84088966CD24}"/>
              </a:ext>
            </a:extLst>
          </p:cNvPr>
          <p:cNvSpPr txBox="1"/>
          <p:nvPr/>
        </p:nvSpPr>
        <p:spPr>
          <a:xfrm>
            <a:off x="6593340" y="1054767"/>
            <a:ext cx="1144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helpers.kv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81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3189</TotalTime>
  <Words>1129</Words>
  <Application>Microsoft Office PowerPoint</Application>
  <PresentationFormat>On-screen Show (4:3)</PresentationFormat>
  <Paragraphs>148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-apple-system</vt:lpstr>
      <vt:lpstr>Arial</vt:lpstr>
      <vt:lpstr>Calibri</vt:lpstr>
      <vt:lpstr>Calibri Light</vt:lpstr>
      <vt:lpstr>SFMono-Regular</vt:lpstr>
      <vt:lpstr>Söhne</vt:lpstr>
      <vt:lpstr>Söhne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M103100065</dc:creator>
  <cp:lastModifiedBy>M103100065</cp:lastModifiedBy>
  <cp:revision>33</cp:revision>
  <dcterms:created xsi:type="dcterms:W3CDTF">2023-09-15T09:50:08Z</dcterms:created>
  <dcterms:modified xsi:type="dcterms:W3CDTF">2023-11-17T04:49:22Z</dcterms:modified>
</cp:coreProperties>
</file>

<file path=docProps/thumbnail.jpeg>
</file>